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1" r:id="rId14"/>
    <p:sldId id="272" r:id="rId15"/>
    <p:sldId id="273" r:id="rId16"/>
    <p:sldId id="274" r:id="rId17"/>
    <p:sldId id="276" r:id="rId18"/>
    <p:sldId id="275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4804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909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60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217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4085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06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9495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338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2153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210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083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6264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3031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092639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7887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1808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853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2FD967F-10A2-48C3-90D3-26F82D928CE2}" type="datetimeFigureOut">
              <a:rPr lang="en-GB" smtClean="0"/>
              <a:t>15/06/2026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842990D-71CB-4E5D-B238-090C052471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3501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mailto:admin@marketfield.essex.sch.uk" TargetMode="Externa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637214A4-997B-4C95-951E-08E1B51B5A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0630C2C-6F21-93E6-1ACB-1B262E2BB8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3248" y="4003940"/>
            <a:ext cx="6965285" cy="1071034"/>
          </a:xfrm>
        </p:spPr>
        <p:txBody>
          <a:bodyPr>
            <a:normAutofit/>
          </a:bodyPr>
          <a:lstStyle/>
          <a:p>
            <a:pPr algn="ctr"/>
            <a:r>
              <a:rPr lang="en-GB" dirty="0" err="1"/>
              <a:t>june</a:t>
            </a:r>
            <a:r>
              <a:rPr lang="en-GB" dirty="0"/>
              <a:t> 2025</a:t>
            </a:r>
          </a:p>
        </p:txBody>
      </p:sp>
      <p:pic>
        <p:nvPicPr>
          <p:cNvPr id="5" name="Picture 4" descr="A close-up of hands shaking&#10;&#10;AI-generated content may be incorrect.">
            <a:extLst>
              <a:ext uri="{FF2B5EF4-FFF2-40B4-BE49-F238E27FC236}">
                <a16:creationId xmlns:a16="http://schemas.microsoft.com/office/drawing/2014/main" id="{E62B265C-B3EA-A81D-3B98-26CC229EFC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012" y="1828778"/>
            <a:ext cx="3152439" cy="3200445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29" name="Group 28">
            <a:extLst>
              <a:ext uri="{FF2B5EF4-FFF2-40B4-BE49-F238E27FC236}">
                <a16:creationId xmlns:a16="http://schemas.microsoft.com/office/drawing/2014/main" id="{307A8868-805D-4C18-8A8B-4817BA9FF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0CF59EB9-1EAB-47CE-AC8B-8EFD96929F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B8786ADE-071C-435B-81E3-54A82DD5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0F46AF6B-37AC-410E-9A0A-2F70B937A3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FAEF4DD0-8A5B-40F1-88BA-ABE5ADE4D2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3BA5EA8C-8F33-4994-A748-233E839E4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itle 1">
            <a:extLst>
              <a:ext uri="{FF2B5EF4-FFF2-40B4-BE49-F238E27FC236}">
                <a16:creationId xmlns:a16="http://schemas.microsoft.com/office/drawing/2014/main" id="{126F916B-B691-4557-3D05-D67C4467FC04}"/>
              </a:ext>
            </a:extLst>
          </p:cNvPr>
          <p:cNvSpPr txBox="1">
            <a:spLocks/>
          </p:cNvSpPr>
          <p:nvPr/>
        </p:nvSpPr>
        <p:spPr>
          <a:xfrm>
            <a:off x="836612" y="838199"/>
            <a:ext cx="6965285" cy="2971801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8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i="1" dirty="0"/>
              <a:t>Welcome to our new families</a:t>
            </a:r>
          </a:p>
        </p:txBody>
      </p:sp>
    </p:spTree>
    <p:extLst>
      <p:ext uri="{BB962C8B-B14F-4D97-AF65-F5344CB8AC3E}">
        <p14:creationId xmlns:p14="http://schemas.microsoft.com/office/powerpoint/2010/main" val="4184392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62CE031E-EE35-4AA7-9784-80509332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118D62D3-5800-4F4A-95BE-C1A2BB8B2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C9E4F52-5D94-4242-AC69-EE6A23FAB1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322CC7C0-D1D6-4FF0-A60C-1AEB9C873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99B43E48-8275-4871-8745-F5CB75CFD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87ED701-F942-4771-8F92-6EFCC2E8E0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ACA6826-032C-4799-B079-15DB2A6CBD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DA9F3D-654C-BA32-3A58-20C520D39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7" y="305857"/>
            <a:ext cx="8534400" cy="15070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/>
              <a:t>A little bit about me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38B12D0-454C-36AE-A53C-843BA65E20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1963" y="1549536"/>
            <a:ext cx="7201259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I’ve been Head of Market Field School for nearly 3 years and have been a member of the Senior Leadership Team for 15.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Been at Market Field School since September 2006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I’ve been in the teaching profession since 2003, starting in Wales before moving to Lancashire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3 children, 2 of whom have some additional needs and have been/are going through mainstream education.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Have a cat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Disney mad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Love a dressing up day!</a:t>
            </a:r>
          </a:p>
        </p:txBody>
      </p:sp>
      <p:pic>
        <p:nvPicPr>
          <p:cNvPr id="7" name="Content Placeholder 6" descr="A person in a garment&#10;&#10;AI-generated content may be incorrect.">
            <a:extLst>
              <a:ext uri="{FF2B5EF4-FFF2-40B4-BE49-F238E27FC236}">
                <a16:creationId xmlns:a16="http://schemas.microsoft.com/office/drawing/2014/main" id="{12054FCF-1258-1FC4-D9D3-9554E7D6F4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66755" y="1686172"/>
            <a:ext cx="3921711" cy="2941283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DD58A807-BD0E-4B1D-A523-2F20E7FE26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33837"/>
            <a:ext cx="2981858" cy="3208867"/>
            <a:chOff x="9206969" y="2963333"/>
            <a:chExt cx="2981858" cy="3208867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AC82FD88-0436-4D5C-B5A2-7B90191949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E2706DBD-9DBD-49D6-80EB-C896096D2F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51C7442-3F0F-49E3-9389-D6B4BAE14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A614368-43A5-4794-BA71-09F8585F9F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F42B96B-0C70-40CB-A027-175F2A1657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4047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6C03D-2DF2-5754-D46E-04CF4B82EE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933" y="343957"/>
            <a:ext cx="8534400" cy="1507067"/>
          </a:xfrm>
        </p:spPr>
        <p:txBody>
          <a:bodyPr/>
          <a:lstStyle/>
          <a:p>
            <a:r>
              <a:rPr lang="en-GB" dirty="0"/>
              <a:t>A brief history of market field school</a:t>
            </a:r>
          </a:p>
        </p:txBody>
      </p:sp>
      <p:pic>
        <p:nvPicPr>
          <p:cNvPr id="1026" name="Picture 2" descr="Pupils have to brave the cold and rain when they need to use the toilet because none of the temporary classrooms has a lavatory">
            <a:extLst>
              <a:ext uri="{FF2B5EF4-FFF2-40B4-BE49-F238E27FC236}">
                <a16:creationId xmlns:a16="http://schemas.microsoft.com/office/drawing/2014/main" id="{554031DB-9B5C-5111-62F6-FE3624A87EFB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2097400"/>
            <a:ext cx="4937125" cy="2848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ipping Construction">
            <a:extLst>
              <a:ext uri="{FF2B5EF4-FFF2-40B4-BE49-F238E27FC236}">
                <a16:creationId xmlns:a16="http://schemas.microsoft.com/office/drawing/2014/main" id="{7BF120F2-35A0-7597-B6CD-048A5D0AF265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8663" y="1497247"/>
            <a:ext cx="4933950" cy="3287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67BFFD-9478-A0A2-84AE-8D782F2E7EFD}"/>
              </a:ext>
            </a:extLst>
          </p:cNvPr>
          <p:cNvSpPr txBox="1"/>
          <p:nvPr/>
        </p:nvSpPr>
        <p:spPr>
          <a:xfrm>
            <a:off x="569913" y="5295900"/>
            <a:ext cx="4937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School has been on this site since 1972. Originally built for 40 students.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6E9C2EB-54CF-C5A1-CF50-B4FA4D070EC6}"/>
              </a:ext>
            </a:extLst>
          </p:cNvPr>
          <p:cNvSpPr txBox="1"/>
          <p:nvPr/>
        </p:nvSpPr>
        <p:spPr>
          <a:xfrm>
            <a:off x="5808133" y="4972734"/>
            <a:ext cx="4937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Rebuilt in 2014. Built for 200, as of September 2025 we will have 380 students (and counting…)</a:t>
            </a:r>
          </a:p>
        </p:txBody>
      </p:sp>
    </p:spTree>
    <p:extLst>
      <p:ext uri="{BB962C8B-B14F-4D97-AF65-F5344CB8AC3E}">
        <p14:creationId xmlns:p14="http://schemas.microsoft.com/office/powerpoint/2010/main" val="315746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DD6B6A-D6E4-4969-B6E5-0C0F4EBCB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1037" y="248707"/>
            <a:ext cx="8534400" cy="1507067"/>
          </a:xfrm>
        </p:spPr>
        <p:txBody>
          <a:bodyPr/>
          <a:lstStyle/>
          <a:p>
            <a:pPr algn="ctr"/>
            <a:r>
              <a:rPr lang="en-GB" dirty="0"/>
              <a:t>Our vision and ethos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A3AEA7F-CFEF-1D6E-8320-711D5787A544}"/>
              </a:ext>
            </a:extLst>
          </p:cNvPr>
          <p:cNvSpPr txBox="1"/>
          <p:nvPr/>
        </p:nvSpPr>
        <p:spPr>
          <a:xfrm>
            <a:off x="659664" y="1562825"/>
            <a:ext cx="1111714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We will: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Give all our students an equal chance to succeed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Develop strong partnerships with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Create a positive and caring environment where all our students achievements are celebrated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Value all our students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Ensure all our students are given every chance to reach their potential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Support all our students to be the very best version of themselves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Support our students to enjoy fulfilling and rewarding lives.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0E9D521-0B43-E22A-95EF-D86A85582C76}"/>
              </a:ext>
            </a:extLst>
          </p:cNvPr>
          <p:cNvSpPr txBox="1"/>
          <p:nvPr/>
        </p:nvSpPr>
        <p:spPr>
          <a:xfrm>
            <a:off x="1005840" y="4754880"/>
            <a:ext cx="9738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Our mission statement quotes:</a:t>
            </a:r>
          </a:p>
          <a:p>
            <a:pPr algn="ctr"/>
            <a:r>
              <a:rPr lang="en-GB" i="1" dirty="0"/>
              <a:t>Learning for Life</a:t>
            </a:r>
          </a:p>
          <a:p>
            <a:pPr algn="ctr"/>
            <a:r>
              <a:rPr lang="en-GB" i="1" dirty="0"/>
              <a:t>Be the best you can be</a:t>
            </a:r>
          </a:p>
        </p:txBody>
      </p:sp>
    </p:spTree>
    <p:extLst>
      <p:ext uri="{BB962C8B-B14F-4D97-AF65-F5344CB8AC3E}">
        <p14:creationId xmlns:p14="http://schemas.microsoft.com/office/powerpoint/2010/main" val="968546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7B47AA-12E3-C152-CDA5-BFDB842E38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7D638886-C4AC-B38E-24D3-F290297F05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D823F921-5323-3BA7-0089-D93D3F0C09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E35EAFA3-E786-59A3-3ECE-BCC40B193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0F9F438-2283-DEE2-78E5-FBCF86A165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A31F114F-3DBC-93A9-BAA8-B6ADB8AEB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582BE9C1-ED49-7C01-AFB3-3B3B1E203A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F5EBCA1C-F6C4-961B-E053-742DB1CDED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1F845E-D5B5-9E9D-4E09-BE3BE00C3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137" y="305857"/>
            <a:ext cx="8534400" cy="1507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dirty="0"/>
              <a:t>Our VALUES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F1C56147-2E22-D789-E519-89D8D355EF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88370" y="1602491"/>
            <a:ext cx="7201259" cy="283044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 3" panose="05040102010807070707" pitchFamily="18" charset="2"/>
              <a:buChar char=""/>
            </a:pPr>
            <a:r>
              <a:rPr lang="en-US" sz="2400" dirty="0"/>
              <a:t>RESPECT – For ourselves and each other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sz="2400" dirty="0"/>
              <a:t>EXCELLENCE – Being the very best version of ourselves we can be – in our school work and in our play.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sz="2400" dirty="0"/>
              <a:t>FRIENDSHIP – Supporting each other, showing kindness, empathy and caring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2DF03264-9211-CE56-13FB-89F17DFC79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91253" y="1814425"/>
            <a:ext cx="3921711" cy="2941283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C4D6FDF6-FADF-DCBB-7DFA-02B5DD32D4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33837"/>
            <a:ext cx="2981858" cy="3208867"/>
            <a:chOff x="9206969" y="2963333"/>
            <a:chExt cx="2981858" cy="3208867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AF733E88-72F2-D0F2-8E5C-6F855BF6EF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167CD1C-959C-CE00-EBA7-6484ADE0AD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24C1AA5-B50F-A52A-6033-5846AFE333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BBA323E-91E4-0D1E-F48F-1D11782BD98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368EFE7-EC6B-99CD-C84A-E882F560C9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3066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ECB7B0-40AE-F550-B9B0-1F9637BB2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2388" y="418252"/>
            <a:ext cx="8534400" cy="1507067"/>
          </a:xfrm>
        </p:spPr>
        <p:txBody>
          <a:bodyPr/>
          <a:lstStyle/>
          <a:p>
            <a:pPr algn="ctr"/>
            <a:r>
              <a:rPr lang="en-GB" dirty="0"/>
              <a:t>Our TRUST: An 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643B1C-A397-0FA4-9024-0C9C393403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65133" y="1621367"/>
            <a:ext cx="4934479" cy="3615266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CEO/Executive Head: Mr Gary Smith, OBE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Schools in our Trust: Southview School in Witham, Chatten School in Witham, Market Field College in Clacton, Lexden Springs School in Stanway and Hope Lodge in Stanway.</a:t>
            </a:r>
          </a:p>
        </p:txBody>
      </p:sp>
      <p:pic>
        <p:nvPicPr>
          <p:cNvPr id="2050" name="Picture 2" descr="The Hope Learning Community - Home">
            <a:extLst>
              <a:ext uri="{FF2B5EF4-FFF2-40B4-BE49-F238E27FC236}">
                <a16:creationId xmlns:a16="http://schemas.microsoft.com/office/drawing/2014/main" id="{72354BA6-70BE-CF4E-4740-21D007EF2AE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556" y="2174666"/>
            <a:ext cx="2247619" cy="2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1289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F2191-7897-584E-C690-F46F55561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51387" y="1038224"/>
            <a:ext cx="6019800" cy="581025"/>
          </a:xfrm>
        </p:spPr>
        <p:txBody>
          <a:bodyPr/>
          <a:lstStyle/>
          <a:p>
            <a:r>
              <a:rPr lang="en-GB" dirty="0"/>
              <a:t>SCHOOL UNIFORM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B7E257-5043-D46A-B10D-42428600F3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49774" y="1691216"/>
            <a:ext cx="6021388" cy="3042709"/>
          </a:xfrm>
        </p:spPr>
        <p:txBody>
          <a:bodyPr>
            <a:normAutofit/>
          </a:bodyPr>
          <a:lstStyle/>
          <a:p>
            <a:r>
              <a:rPr lang="en-GB" dirty="0"/>
              <a:t>No requirement for branded school uniform</a:t>
            </a:r>
          </a:p>
          <a:p>
            <a:r>
              <a:rPr lang="en-GB" dirty="0"/>
              <a:t>Navy/jade polo shirt, navy sweatshirt, grey or black school trousers/skirt/shorts, green or blue summer dresses.</a:t>
            </a:r>
          </a:p>
          <a:p>
            <a:r>
              <a:rPr lang="en-GB" dirty="0"/>
              <a:t>Plain unbranded black/blue tracksuit bottoms ok where formal trousers cause a problem </a:t>
            </a:r>
          </a:p>
          <a:p>
            <a:endParaRPr lang="en-GB" dirty="0"/>
          </a:p>
          <a:p>
            <a:r>
              <a:rPr lang="en-GB" dirty="0"/>
              <a:t>Sensible school shoes – no heels.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BA1C8E5C-07B9-D7F9-3BCA-088C1F8A389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" r="2153"/>
          <a:stretch>
            <a:fillRect/>
          </a:stretch>
        </p:blipFill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BF9CDA82-A502-A4AF-7857-FA51D49BE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4846" y="4267200"/>
            <a:ext cx="2953297" cy="2110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449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5F277C-0C61-7E1F-DD4C-9D6A19B912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1879600"/>
          </a:xfrm>
        </p:spPr>
        <p:txBody>
          <a:bodyPr/>
          <a:lstStyle/>
          <a:p>
            <a:pPr algn="ctr"/>
            <a:r>
              <a:rPr lang="en-GB" dirty="0"/>
              <a:t>ATTENDANCE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E3FA58-D7C1-AB5C-125E-F1CEDFB9D1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45419" y="2185416"/>
            <a:ext cx="8535988" cy="1879600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190 DAYS IN A STANDARD SCHOOL YEAR</a:t>
            </a:r>
          </a:p>
          <a:p>
            <a:pPr algn="ctr"/>
            <a:r>
              <a:rPr lang="en-GB" dirty="0">
                <a:solidFill>
                  <a:srgbClr val="002060"/>
                </a:solidFill>
              </a:rPr>
              <a:t>175 DAYS FOR FAMILY TIME AND HOLIDAYS</a:t>
            </a:r>
          </a:p>
        </p:txBody>
      </p:sp>
    </p:spTree>
    <p:extLst>
      <p:ext uri="{BB962C8B-B14F-4D97-AF65-F5344CB8AC3E}">
        <p14:creationId xmlns:p14="http://schemas.microsoft.com/office/powerpoint/2010/main" val="3235309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B6EF6-5E69-6FB0-02FF-77E1983DF3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43C80B-6090-13E0-E565-8340B92BAF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1037" y="248707"/>
            <a:ext cx="853440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What happens if I need to take my child out of school during term time?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C102721-4607-1BBF-EBB8-FDECB617A674}"/>
              </a:ext>
            </a:extLst>
          </p:cNvPr>
          <p:cNvSpPr txBox="1"/>
          <p:nvPr/>
        </p:nvSpPr>
        <p:spPr>
          <a:xfrm>
            <a:off x="659664" y="2103120"/>
            <a:ext cx="1130790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Some things can’t be helped: illness, sensory discomfort, religious observance, family weddings, </a:t>
            </a:r>
          </a:p>
          <a:p>
            <a:r>
              <a:rPr lang="en-GB" dirty="0"/>
              <a:t>Family funerals. These will be recorded appropriately and will be authorised.</a:t>
            </a:r>
          </a:p>
          <a:p>
            <a:endParaRPr lang="en-GB" dirty="0"/>
          </a:p>
          <a:p>
            <a:r>
              <a:rPr lang="en-GB" dirty="0"/>
              <a:t>Some things we cannot authorise such as holidays. We will not instruct the Local Authority to issue a </a:t>
            </a:r>
          </a:p>
          <a:p>
            <a:r>
              <a:rPr lang="en-GB" dirty="0"/>
              <a:t>fine but we do have to record the absence as unauthorised on our systems.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,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3089F53-3A8B-3FDE-5E88-4BDA9A42D24C}"/>
              </a:ext>
            </a:extLst>
          </p:cNvPr>
          <p:cNvSpPr txBox="1"/>
          <p:nvPr/>
        </p:nvSpPr>
        <p:spPr>
          <a:xfrm>
            <a:off x="564285" y="3791712"/>
            <a:ext cx="11537133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If your child needs to be absent during term time – for any reason, please submit an absence request </a:t>
            </a:r>
          </a:p>
          <a:p>
            <a:r>
              <a:rPr lang="en-GB" dirty="0"/>
              <a:t>form (available on our website) as soon as possible. These are dealt with on a case by case basis.</a:t>
            </a:r>
          </a:p>
          <a:p>
            <a:endParaRPr lang="en-GB" dirty="0"/>
          </a:p>
          <a:p>
            <a:r>
              <a:rPr lang="en-GB" b="1" dirty="0"/>
              <a:t>Regardless of reason, without an absence request form, all absences are recorded as unauthorised.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9855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1D32D-5923-C68F-384A-8CF9B0E0F0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FB35C2-C112-6A18-37E1-C4FBCE39B4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51037" y="248707"/>
            <a:ext cx="8534400" cy="150706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What happens if my child is unwell or has a medical appointment?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90A810-0176-6345-10AB-C512D7EC95CD}"/>
              </a:ext>
            </a:extLst>
          </p:cNvPr>
          <p:cNvSpPr txBox="1"/>
          <p:nvPr/>
        </p:nvSpPr>
        <p:spPr>
          <a:xfrm>
            <a:off x="659664" y="2103120"/>
            <a:ext cx="1138164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If your child is unwell, please call the main office after 8am in the morning. You will need to outline </a:t>
            </a:r>
          </a:p>
          <a:p>
            <a:r>
              <a:rPr lang="en-GB" dirty="0"/>
              <a:t>what is wrong with them and, if you can, give an estimate on when they might be able to return. </a:t>
            </a:r>
          </a:p>
          <a:p>
            <a:r>
              <a:rPr lang="en-GB" b="1" dirty="0"/>
              <a:t>You also need to notify taxi to cancel the taxi.</a:t>
            </a:r>
          </a:p>
          <a:p>
            <a:endParaRPr lang="en-GB" b="1" dirty="0"/>
          </a:p>
          <a:p>
            <a:r>
              <a:rPr lang="en-GB" dirty="0"/>
              <a:t>If your child has a medical appointment, please fill in a Leave of Absence form and provide proof of</a:t>
            </a:r>
          </a:p>
          <a:p>
            <a:r>
              <a:rPr lang="en-GB" dirty="0"/>
              <a:t>appointment.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946A38-E350-D55F-94A8-251D73E0EE18}"/>
              </a:ext>
            </a:extLst>
          </p:cNvPr>
          <p:cNvSpPr txBox="1"/>
          <p:nvPr/>
        </p:nvSpPr>
        <p:spPr>
          <a:xfrm>
            <a:off x="659664" y="4148328"/>
            <a:ext cx="1169583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If your child becomes unwell in school, they will be cared for by our medical team until they are picked</a:t>
            </a:r>
          </a:p>
          <a:p>
            <a:r>
              <a:rPr lang="en-GB" dirty="0"/>
              <a:t>up. </a:t>
            </a:r>
            <a:r>
              <a:rPr lang="en-GB" b="1" dirty="0"/>
              <a:t>Please make sure that one of your emergency contacts can pick up your child if they are ill.</a:t>
            </a:r>
          </a:p>
          <a:p>
            <a:r>
              <a:rPr lang="en-GB" b="1" dirty="0"/>
              <a:t>It is your responsibility to collect your child if they are unwell.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5495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3D8EBD-FDA2-4270-1925-ACA124964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A1D04-3DD0-20B8-D36F-8C1AA6BF5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0933" y="343957"/>
            <a:ext cx="8534400" cy="1507067"/>
          </a:xfrm>
        </p:spPr>
        <p:txBody>
          <a:bodyPr/>
          <a:lstStyle/>
          <a:p>
            <a:pPr algn="ctr"/>
            <a:r>
              <a:rPr lang="en-GB" dirty="0"/>
              <a:t>behaviour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9119DB5F-B344-3EAC-109A-3062C28DACE4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96000" y="1470850"/>
            <a:ext cx="4076637" cy="2716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C8F2E08-00D3-6F6B-49C9-DBBF345B8FF9}"/>
              </a:ext>
            </a:extLst>
          </p:cNvPr>
          <p:cNvSpPr txBox="1"/>
          <p:nvPr/>
        </p:nvSpPr>
        <p:spPr>
          <a:xfrm>
            <a:off x="428543" y="5279844"/>
            <a:ext cx="4937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Class Dojos, in class rewards, Star of the Week, Headteachers award.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E5F7533-A25E-2A8A-C351-7F8532441F68}"/>
              </a:ext>
            </a:extLst>
          </p:cNvPr>
          <p:cNvSpPr txBox="1"/>
          <p:nvPr/>
        </p:nvSpPr>
        <p:spPr>
          <a:xfrm>
            <a:off x="6018445" y="4326403"/>
            <a:ext cx="4937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Repair and rebuild, problem solve how we could do things differently next time, fix a problem, catch up on work. </a:t>
            </a:r>
          </a:p>
          <a:p>
            <a:r>
              <a:rPr lang="en-GB" dirty="0"/>
              <a:t>Logical and/or safety consequences.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F6D222F7-495F-BE02-32BE-917967563443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933" y="1470850"/>
            <a:ext cx="2712346" cy="3614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2396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F50F199-8824-2899-FBAB-D6FDB1513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62CE031E-EE35-4AA7-9784-8050933277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118D62D3-5800-4F4A-95BE-C1A2BB8B2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C9E4F52-5D94-4242-AC69-EE6A23FAB1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322CC7C0-D1D6-4FF0-A60C-1AEB9C8736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99B43E48-8275-4871-8745-F5CB75CFD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E87ED701-F942-4771-8F92-6EFCC2E8E0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300E354-809E-171B-0470-A1ABC381C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89387" y="227917"/>
            <a:ext cx="8534400" cy="15070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dirty="0"/>
              <a:t>safeguarding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033BBE4-5D45-6DAE-AF1D-6626205986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5" r="1" b="1"/>
          <a:stretch>
            <a:fillRect/>
          </a:stretch>
        </p:blipFill>
        <p:spPr>
          <a:xfrm>
            <a:off x="997014" y="1171032"/>
            <a:ext cx="2679106" cy="3584601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E56154D-4B71-482E-CA5A-8DCD409519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38770" y="1266938"/>
            <a:ext cx="6593129" cy="357588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Samantha Elliott – Designated Safeguarding Lead overseeing a team of Deputy Designated Safeguarding Leads.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Culture of listening, non judgmental, open. We can and do help families.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Working in partnership with other agencies</a:t>
            </a:r>
          </a:p>
          <a:p>
            <a:pPr>
              <a:buFont typeface="Wingdings 3" panose="05040102010807070707" pitchFamily="18" charset="2"/>
              <a:buChar char=""/>
            </a:pPr>
            <a:r>
              <a:rPr lang="en-US" dirty="0"/>
              <a:t>Huge focus in our curriculum – e-safety, NSPCC Pants, alert buttons on iPad technology</a:t>
            </a:r>
          </a:p>
        </p:txBody>
      </p:sp>
    </p:spTree>
    <p:extLst>
      <p:ext uri="{BB962C8B-B14F-4D97-AF65-F5344CB8AC3E}">
        <p14:creationId xmlns:p14="http://schemas.microsoft.com/office/powerpoint/2010/main" val="2032640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1A4836-387B-83C7-6DF0-EE0D95F261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476183-BFBA-BAC0-1FEF-F3A724F26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2388" y="418252"/>
            <a:ext cx="8534400" cy="1507067"/>
          </a:xfrm>
        </p:spPr>
        <p:txBody>
          <a:bodyPr/>
          <a:lstStyle/>
          <a:p>
            <a:pPr algn="ctr"/>
            <a:r>
              <a:rPr lang="en-GB" dirty="0"/>
              <a:t>wellbeing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7ED9DA-F143-2EDC-D10C-D3FE69046B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425109" y="1760727"/>
            <a:ext cx="4934479" cy="3615266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Karen Rowland – Head of Wellbeing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Triaged by need using SDQ data and referrals from staff, in consultation with families. </a:t>
            </a:r>
          </a:p>
          <a:p>
            <a:r>
              <a:rPr lang="en-GB" dirty="0"/>
              <a:t>Therapy may be individual: CBT, Creative, Drawing and Talking, Psychodynamic or Sound.</a:t>
            </a:r>
          </a:p>
          <a:p>
            <a:r>
              <a:rPr lang="en-GB" dirty="0"/>
              <a:t>It may be group: social prescription, therapy farm, group sessions on resilience, social regulation, healthy lifestyles.</a:t>
            </a:r>
          </a:p>
        </p:txBody>
      </p:sp>
      <p:pic>
        <p:nvPicPr>
          <p:cNvPr id="9" name="Content Placeholder 8" descr="A child painting on a table">
            <a:extLst>
              <a:ext uri="{FF2B5EF4-FFF2-40B4-BE49-F238E27FC236}">
                <a16:creationId xmlns:a16="http://schemas.microsoft.com/office/drawing/2014/main" id="{03D23236-DBD1-8ED2-CD3F-3620CA4F015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357" y="1925319"/>
            <a:ext cx="1991003" cy="2438740"/>
          </a:xfrm>
        </p:spPr>
      </p:pic>
    </p:spTree>
    <p:extLst>
      <p:ext uri="{BB962C8B-B14F-4D97-AF65-F5344CB8AC3E}">
        <p14:creationId xmlns:p14="http://schemas.microsoft.com/office/powerpoint/2010/main" val="291923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2D9CC-3D27-8788-5882-D789821EB1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200025"/>
            <a:ext cx="8534400" cy="1507067"/>
          </a:xfrm>
        </p:spPr>
        <p:txBody>
          <a:bodyPr/>
          <a:lstStyle/>
          <a:p>
            <a:r>
              <a:rPr lang="en-GB" dirty="0"/>
              <a:t>Free school meals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FA5AE5-B1B7-0910-C639-F42C976571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89083" y="2028825"/>
            <a:ext cx="4934479" cy="361526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If your child is in or is joining EYFS, Year 1 or Year 2, they are entitled to UIFSM.</a:t>
            </a:r>
          </a:p>
          <a:p>
            <a:r>
              <a:rPr lang="en-GB" dirty="0"/>
              <a:t>If you receive income support, income-based jobseekers' allowance, income related employment and support allowance, guaranteed element of pension credit, child tax credit or universal tax credit, you are entitled to claim Free School Meals. </a:t>
            </a:r>
          </a:p>
          <a:p>
            <a:r>
              <a:rPr lang="en-GB" dirty="0"/>
              <a:t>If you think you do, please see our admin team and they will help.</a:t>
            </a:r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A8AA897-C068-EF12-F3B8-BD0F1AE742B1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723900" y="2028825"/>
            <a:ext cx="4819650" cy="361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38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1EE0E-5795-42F2-E587-0B507F4AA4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F259B-13E3-DD36-8B59-B37BC454D7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6350" y="200025"/>
            <a:ext cx="8534400" cy="1507067"/>
          </a:xfrm>
        </p:spPr>
        <p:txBody>
          <a:bodyPr/>
          <a:lstStyle/>
          <a:p>
            <a:pPr algn="ctr"/>
            <a:r>
              <a:rPr lang="en-GB" dirty="0"/>
              <a:t>transport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BA9F216-6FE4-CA6C-7609-D6772DD8FB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14163" y="1707092"/>
            <a:ext cx="4934479" cy="3615266"/>
          </a:xfrm>
        </p:spPr>
        <p:txBody>
          <a:bodyPr/>
          <a:lstStyle/>
          <a:p>
            <a:r>
              <a:rPr lang="en-GB" dirty="0"/>
              <a:t>Transport is NOT organised by the school.</a:t>
            </a:r>
          </a:p>
          <a:p>
            <a:r>
              <a:rPr lang="en-GB" dirty="0"/>
              <a:t>You will need to apply for transport, using the forms in your welcome packs.</a:t>
            </a:r>
          </a:p>
          <a:p>
            <a:r>
              <a:rPr lang="en-GB" dirty="0"/>
              <a:t>Our transport provider, through the manager, works closely with the school.</a:t>
            </a:r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C3CBC289-B555-DA64-BD0D-5468C55D9A1B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96000" y="1707092"/>
            <a:ext cx="4819650" cy="3614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33215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2CBC36-BA3A-D866-FAE7-1E3D49949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4666" y="171364"/>
            <a:ext cx="8534400" cy="1507067"/>
          </a:xfrm>
        </p:spPr>
        <p:txBody>
          <a:bodyPr/>
          <a:lstStyle/>
          <a:p>
            <a:pPr algn="ctr"/>
            <a:r>
              <a:rPr lang="en-GB" dirty="0"/>
              <a:t>Diary </a:t>
            </a:r>
            <a:r>
              <a:rPr lang="en-GB" dirty="0" err="1"/>
              <a:t>dATES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ADC97-1619-544C-671B-22B33FEE9D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504857" y="1844333"/>
            <a:ext cx="4934479" cy="3615266"/>
          </a:xfrm>
        </p:spPr>
        <p:txBody>
          <a:bodyPr/>
          <a:lstStyle/>
          <a:p>
            <a:r>
              <a:rPr lang="en-GB" dirty="0"/>
              <a:t>Tuesday 30</a:t>
            </a:r>
            <a:r>
              <a:rPr lang="en-GB" baseline="30000" dirty="0"/>
              <a:t>th</a:t>
            </a:r>
            <a:r>
              <a:rPr lang="en-GB" dirty="0"/>
              <a:t> June– 10-2, Transition Day. Meet new teachers and classmates. Please bring packed lunch.</a:t>
            </a:r>
          </a:p>
          <a:p>
            <a:r>
              <a:rPr lang="en-GB" dirty="0"/>
              <a:t>Thursday 4</a:t>
            </a:r>
            <a:r>
              <a:rPr lang="en-GB" baseline="30000" dirty="0"/>
              <a:t>th</a:t>
            </a:r>
            <a:r>
              <a:rPr lang="en-GB" dirty="0"/>
              <a:t> September: Start of term. New students only.</a:t>
            </a:r>
          </a:p>
        </p:txBody>
      </p:sp>
      <p:pic>
        <p:nvPicPr>
          <p:cNvPr id="7170" name="Picture 2" descr="Dates for Your Diary – Kempsford Church of England Primary School">
            <a:extLst>
              <a:ext uri="{FF2B5EF4-FFF2-40B4-BE49-F238E27FC236}">
                <a16:creationId xmlns:a16="http://schemas.microsoft.com/office/drawing/2014/main" id="{E4789F59-60D1-20D7-8D24-26D96AB1E625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290" y="2055658"/>
            <a:ext cx="3863678" cy="3192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276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116700-1BCA-7A80-87A8-8DB7E65451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150CB-2525-86F8-551C-DCEEAB209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54666" y="171364"/>
            <a:ext cx="8534400" cy="1507067"/>
          </a:xfrm>
        </p:spPr>
        <p:txBody>
          <a:bodyPr/>
          <a:lstStyle/>
          <a:p>
            <a:pPr algn="ctr"/>
            <a:r>
              <a:rPr lang="en-GB" dirty="0"/>
              <a:t>Who to contact?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C6ACA9-2F68-F65B-03F1-A7686FC7DD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61957" y="1621366"/>
            <a:ext cx="4934479" cy="3615266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If your child will be absent, call the main office: 01206 825195</a:t>
            </a:r>
          </a:p>
          <a:p>
            <a:r>
              <a:rPr lang="en-GB" dirty="0"/>
              <a:t>If you have any questions about your child on a day to day basis, contact the class teacher.</a:t>
            </a:r>
          </a:p>
          <a:p>
            <a:r>
              <a:rPr lang="en-GB" dirty="0"/>
              <a:t>If you have a concern that is bigger than the class teacher, please email </a:t>
            </a:r>
            <a:r>
              <a:rPr lang="en-GB" dirty="0">
                <a:hlinkClick r:id="rId2"/>
              </a:rPr>
              <a:t>admin@marketfield.essex.sch.uk</a:t>
            </a:r>
            <a:r>
              <a:rPr lang="en-GB" dirty="0"/>
              <a:t> and they will forward as appropriate.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F3E8D1-75C7-F21A-0073-DE0A84D360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675" y="2128837"/>
            <a:ext cx="3900488" cy="260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7843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6E4D1-48B9-ADBA-2D58-F86FF953DA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5475" y="2458507"/>
            <a:ext cx="8534400" cy="1507067"/>
          </a:xfrm>
        </p:spPr>
        <p:txBody>
          <a:bodyPr/>
          <a:lstStyle/>
          <a:p>
            <a:pPr algn="ctr"/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265908835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477</TotalTime>
  <Words>1056</Words>
  <Application>Microsoft Office PowerPoint</Application>
  <PresentationFormat>Widescreen</PresentationFormat>
  <Paragraphs>98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Century Gothic</vt:lpstr>
      <vt:lpstr>Wingdings 3</vt:lpstr>
      <vt:lpstr>Slice</vt:lpstr>
      <vt:lpstr>june 2025</vt:lpstr>
      <vt:lpstr>A little bit about me</vt:lpstr>
      <vt:lpstr>A brief history of market field school</vt:lpstr>
      <vt:lpstr>Our vision and ethos</vt:lpstr>
      <vt:lpstr>Our VALUES</vt:lpstr>
      <vt:lpstr>Our TRUST: An overview</vt:lpstr>
      <vt:lpstr>SCHOOL UNIFORM</vt:lpstr>
      <vt:lpstr>ATTENDANCE </vt:lpstr>
      <vt:lpstr>What happens if I need to take my child out of school during term time?</vt:lpstr>
      <vt:lpstr>What happens if my child is unwell or has a medical appointment?</vt:lpstr>
      <vt:lpstr>behaviour</vt:lpstr>
      <vt:lpstr>safeguarding</vt:lpstr>
      <vt:lpstr>wellbeing</vt:lpstr>
      <vt:lpstr>Free school meals</vt:lpstr>
      <vt:lpstr>transport</vt:lpstr>
      <vt:lpstr>Diary dATES</vt:lpstr>
      <vt:lpstr>Who to contact?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june 2025</dc:title>
  <dc:creator>Mrs R Whitehead</dc:creator>
  <cp:lastModifiedBy>Mrs R Whitehead</cp:lastModifiedBy>
  <cp:revision>4</cp:revision>
  <dcterms:created xsi:type="dcterms:W3CDTF">2025-06-24T07:06:33Z</dcterms:created>
  <dcterms:modified xsi:type="dcterms:W3CDTF">2026-06-15T11:31:18Z</dcterms:modified>
</cp:coreProperties>
</file>